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2" autoAdjust="0"/>
    <p:restoredTop sz="94626" autoAdjust="0"/>
  </p:normalViewPr>
  <p:slideViewPr>
    <p:cSldViewPr>
      <p:cViewPr varScale="1">
        <p:scale>
          <a:sx n="96" d="100"/>
          <a:sy n="96" d="100"/>
        </p:scale>
        <p:origin x="-298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024AE-8FA1-4067-ADF5-4531E395ABA2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192F4-176B-44DD-B0F2-04D4D572F0A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3828-4B08-4865-8971-DF46CFB74C0E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2C18-ADE9-4B09-BC3E-DFF8ABB2EF8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0B44-D2B0-489A-8F66-A0684CCE2BA8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6035-8A10-4BE0-842A-229B0282680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AFDF-EC81-4268-8061-B54D10CF5164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7A8C3-A16E-42E2-BE00-3F1BA20E91E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815C5-57FC-4D09-919B-EB8EE8EBE22E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81CF-ABFB-4102-8CB5-32960621D0A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FB1A-0271-4424-AA57-185454AF8260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46A82-89F9-4255-8869-DBCB996616B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7F105-268E-408B-8F4E-602E9DE5002A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CD67C-86E7-4346-9575-45D8871C10C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E139C-5B72-43E5-A6ED-F7E8D2147ECE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688E-94E5-409C-A400-5B3DF8AC6F4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6E9AB-B541-4B6B-A812-994461FFB9B7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34C4D-DD61-4FEE-89E0-E1EC202324B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6A56-A5B1-4BA4-BA80-7ECFEB703091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E6A4-CD68-42DA-8DEB-02E6E871BB5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3170A-22D5-4B17-89E4-DA0740E441E6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0251-F69A-44D9-A0C7-37F8B7F7477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B565E0-5CB0-4DA9-96BD-920C8AB94748}" type="datetimeFigureOut">
              <a:rPr lang="he-IL"/>
              <a:pPr>
                <a:defRPr/>
              </a:pPr>
              <a:t>ז'/טבת/תשע"ג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2031CF-A59D-4EF2-8AC1-7DFFF4C5375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תמונה 42" descr="כותרת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397500"/>
            <a:ext cx="57150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תיבת טקסט 2"/>
          <p:cNvSpPr txBox="1">
            <a:spLocks noChangeArrowheads="1"/>
          </p:cNvSpPr>
          <p:nvPr/>
        </p:nvSpPr>
        <p:spPr bwMode="auto">
          <a:xfrm flipH="1">
            <a:off x="2857499" y="500063"/>
            <a:ext cx="335756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he-IL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אישור מסמך עקרונות –</a:t>
            </a:r>
            <a:r>
              <a:rPr lang="he-IL" b="1" dirty="0" err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יו</a:t>
            </a:r>
            <a:r>
              <a:rPr lang="he-IL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לי 2012</a:t>
            </a:r>
            <a:endParaRPr lang="he-IL" sz="32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27" name="תיבת טקסט 2"/>
          <p:cNvSpPr txBox="1">
            <a:spLocks noChangeArrowheads="1"/>
          </p:cNvSpPr>
          <p:nvPr/>
        </p:nvSpPr>
        <p:spPr bwMode="auto">
          <a:xfrm flipH="1">
            <a:off x="1071563" y="1357313"/>
            <a:ext cx="1714500" cy="358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rtl="0">
              <a:spcAft>
                <a:spcPts val="1000"/>
              </a:spcAft>
              <a:defRPr/>
            </a:pP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צמיחה דמוגרפית</a:t>
            </a:r>
            <a:endParaRPr lang="he-IL" sz="28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28" name="תיבת טקסט 2"/>
          <p:cNvSpPr txBox="1">
            <a:spLocks noChangeArrowheads="1"/>
          </p:cNvSpPr>
          <p:nvPr/>
        </p:nvSpPr>
        <p:spPr bwMode="auto">
          <a:xfrm flipH="1">
            <a:off x="3571875" y="1357313"/>
            <a:ext cx="1816100" cy="342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rtl="0">
              <a:spcAft>
                <a:spcPts val="1000"/>
              </a:spcAft>
              <a:defRPr/>
            </a:pPr>
            <a:r>
              <a:rPr lang="he-IL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rial" pitchFamily="34" charset="0"/>
              </a:rPr>
              <a:t>היערכות להזדקנות</a:t>
            </a:r>
            <a:endParaRPr lang="he-I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029" name="תיבת טקסט 2"/>
          <p:cNvSpPr txBox="1">
            <a:spLocks noChangeArrowheads="1"/>
          </p:cNvSpPr>
          <p:nvPr/>
        </p:nvSpPr>
        <p:spPr bwMode="auto">
          <a:xfrm flipH="1">
            <a:off x="6715125" y="1357313"/>
            <a:ext cx="1714500" cy="346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he-IL" sz="1600" b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בטחון אישי</a:t>
            </a:r>
            <a:endParaRPr lang="he-IL" sz="2800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714750" y="2143125"/>
            <a:ext cx="1500188" cy="1000125"/>
          </a:xfrm>
          <a:prstGeom prst="flowChartProcess">
            <a:avLst/>
          </a:prstGeom>
          <a:ln w="12700"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מכרז להקמת צוות רווחה</a:t>
            </a:r>
          </a:p>
          <a:p>
            <a:pPr algn="ctr">
              <a:spcAft>
                <a:spcPts val="1000"/>
              </a:spcAft>
              <a:defRPr/>
            </a:pP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עד סוף החודש</a:t>
            </a:r>
            <a:endParaRPr lang="he-IL" sz="28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1" name="תיבת טקסט 2"/>
          <p:cNvSpPr txBox="1">
            <a:spLocks noChangeArrowheads="1"/>
          </p:cNvSpPr>
          <p:nvPr/>
        </p:nvSpPr>
        <p:spPr bwMode="auto">
          <a:xfrm flipH="1">
            <a:off x="1714500" y="2143125"/>
            <a:ext cx="1785938" cy="2643188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rtl="0">
              <a:spcAft>
                <a:spcPts val="1000"/>
              </a:spcAft>
              <a:defRPr/>
            </a:pP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קליטת בנים : 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1. תקנון שלב בינים 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לקליטת בנים</a:t>
            </a:r>
            <a:r>
              <a:rPr lang="he-IL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אסיפה 20.12</a:t>
            </a: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. </a:t>
            </a:r>
          </a:p>
          <a:p>
            <a:pPr algn="ctr" rtl="0">
              <a:spcAft>
                <a:spcPts val="1000"/>
              </a:spcAft>
              <a:defRPr/>
            </a:pP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2. הסכמי קליטה לחברות 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ב-25.12</a:t>
            </a: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lang="he-IL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יוצגו </a:t>
            </a:r>
            <a:r>
              <a:rPr lang="he-IL" sz="1200" b="1" dirty="0" err="1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לועד</a:t>
            </a:r>
            <a:r>
              <a:rPr lang="he-IL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ההנהלה</a:t>
            </a: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ולאחר מכן יובאו לאישור האסיפה </a:t>
            </a:r>
          </a:p>
          <a:p>
            <a:pPr algn="ctr" rtl="0">
              <a:spcAft>
                <a:spcPts val="1000"/>
              </a:spcAft>
              <a:defRPr/>
            </a:pP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3.ועדת קבלה-הכנות וקביעת נוהלי עבודה - </a:t>
            </a:r>
            <a:r>
              <a:rPr lang="he-IL" sz="12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לקראת סיום</a:t>
            </a:r>
            <a:r>
              <a:rPr lang="he-IL" sz="12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.  </a:t>
            </a:r>
            <a:endParaRPr lang="he-IL" sz="20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2" name="תיבת טקסט 2"/>
          <p:cNvSpPr txBox="1">
            <a:spLocks noChangeArrowheads="1"/>
          </p:cNvSpPr>
          <p:nvPr/>
        </p:nvSpPr>
        <p:spPr bwMode="auto">
          <a:xfrm flipH="1">
            <a:off x="214313" y="2132013"/>
            <a:ext cx="1393825" cy="1357312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0">
              <a:spcAft>
                <a:spcPts val="1000"/>
              </a:spcAft>
            </a:pPr>
            <a:r>
              <a:rPr lang="he-IL" sz="1400" b="1">
                <a:solidFill>
                  <a:schemeClr val="tx1"/>
                </a:solidFill>
                <a:latin typeface="Arial" pitchFamily="34" charset="0"/>
              </a:rPr>
              <a:t>קליטה כללי – הסבר ודיון (מסמך עקרונות) </a:t>
            </a:r>
            <a:r>
              <a:rPr lang="he-IL" sz="1400" b="1">
                <a:solidFill>
                  <a:srgbClr val="FF0000"/>
                </a:solidFill>
                <a:latin typeface="Arial" pitchFamily="34" charset="0"/>
              </a:rPr>
              <a:t>אסיפה 20.12.</a:t>
            </a:r>
            <a:r>
              <a:rPr lang="he-IL">
                <a:solidFill>
                  <a:schemeClr val="tx1"/>
                </a:solidFill>
                <a:latin typeface="Arial" pitchFamily="34" charset="0"/>
              </a:rPr>
              <a:t> </a:t>
            </a:r>
            <a:endParaRPr lang="he-IL" sz="1400" b="1">
              <a:solidFill>
                <a:schemeClr val="tx1"/>
              </a:solidFill>
              <a:latin typeface="Arial" pitchFamily="34" charset="0"/>
            </a:endParaRPr>
          </a:p>
          <a:p>
            <a:pPr algn="ctr" rtl="0">
              <a:spcAft>
                <a:spcPts val="1000"/>
              </a:spcAft>
            </a:pPr>
            <a:endParaRPr lang="he-IL" sz="1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033" name="תיבת טקסט 2"/>
          <p:cNvSpPr txBox="1">
            <a:spLocks noChangeArrowheads="1"/>
          </p:cNvSpPr>
          <p:nvPr/>
        </p:nvSpPr>
        <p:spPr bwMode="auto">
          <a:xfrm flipH="1">
            <a:off x="179388" y="3714750"/>
            <a:ext cx="1379537" cy="1381125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Aft>
                <a:spcPts val="1000"/>
              </a:spcAft>
            </a:pPr>
            <a:r>
              <a:rPr lang="he-IL" sz="1400" b="1">
                <a:solidFill>
                  <a:schemeClr val="tx1"/>
                </a:solidFill>
                <a:latin typeface="Arial" pitchFamily="34" charset="0"/>
              </a:rPr>
              <a:t>קליטה כללי – אישור ציבורי באסיפה, והכנת נוהל מפורט לאישור האסיפה.</a:t>
            </a:r>
          </a:p>
        </p:txBody>
      </p:sp>
      <p:sp>
        <p:nvSpPr>
          <p:cNvPr id="1034" name="תיבת טקסט 2"/>
          <p:cNvSpPr txBox="1">
            <a:spLocks noChangeArrowheads="1"/>
          </p:cNvSpPr>
          <p:nvPr/>
        </p:nvSpPr>
        <p:spPr bwMode="auto">
          <a:xfrm flipH="1">
            <a:off x="1643063" y="4929188"/>
            <a:ext cx="1857375" cy="1384300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0">
              <a:spcAft>
                <a:spcPts val="1000"/>
              </a:spcAft>
              <a:defRPr/>
            </a:pPr>
            <a:r>
              <a:rPr lang="he-IL" sz="14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קליטת בנים - יישום (מנהלת פרויקט </a:t>
            </a:r>
            <a:r>
              <a:rPr lang="he-IL" sz="1400" b="1" dirty="0" err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ופרויקטור</a:t>
            </a:r>
            <a:r>
              <a:rPr lang="he-IL" sz="14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) </a:t>
            </a:r>
            <a:r>
              <a:rPr lang="he-IL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– 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עד סוף ינואר 2013. </a:t>
            </a:r>
            <a:r>
              <a:rPr lang="he-IL" sz="14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בחירת דגמים,</a:t>
            </a:r>
            <a:r>
              <a:rPr lang="he-IL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מרץ 2013</a:t>
            </a:r>
            <a:endParaRPr lang="he-IL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5" name="תיבת טקסט 2"/>
          <p:cNvSpPr txBox="1">
            <a:spLocks noChangeArrowheads="1"/>
          </p:cNvSpPr>
          <p:nvPr/>
        </p:nvSpPr>
        <p:spPr bwMode="auto">
          <a:xfrm flipH="1">
            <a:off x="7429500" y="2143125"/>
            <a:ext cx="1298575" cy="1000125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he-IL" sz="14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קרן פרישה –</a:t>
            </a:r>
            <a:r>
              <a:rPr lang="he-IL" sz="1400" b="1" dirty="0" err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החלטות</a:t>
            </a:r>
            <a:endParaRPr lang="he-IL" sz="1400" b="1" dirty="0">
              <a:solidFill>
                <a:schemeClr val="tx1"/>
              </a:solidFill>
              <a:latin typeface="Arial" pitchFamily="34" charset="0"/>
              <a:ea typeface="Arial" pitchFamily="34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he-IL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מיידי</a:t>
            </a:r>
            <a:endParaRPr lang="he-IL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7" name="תיבת טקסט 2"/>
          <p:cNvSpPr txBox="1">
            <a:spLocks noChangeArrowheads="1"/>
          </p:cNvSpPr>
          <p:nvPr/>
        </p:nvSpPr>
        <p:spPr bwMode="auto">
          <a:xfrm flipH="1">
            <a:off x="6786563" y="3357563"/>
            <a:ext cx="1949450" cy="738187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he-IL" sz="1400" b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קרן פרישה בקרן מילואים –  </a:t>
            </a:r>
            <a:r>
              <a:rPr lang="he-IL" sz="1400" b="1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אישור בוועד ההנהלה ב-25.12.2012 </a:t>
            </a:r>
            <a:endParaRPr lang="he-IL" sz="2400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40" name="תיבת טקסט 2"/>
          <p:cNvSpPr txBox="1">
            <a:spLocks noChangeArrowheads="1"/>
          </p:cNvSpPr>
          <p:nvPr/>
        </p:nvSpPr>
        <p:spPr bwMode="auto">
          <a:xfrm flipH="1">
            <a:off x="4500563" y="4214813"/>
            <a:ext cx="1357312" cy="1643062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he-IL" sz="1400" b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זיקה לנכסים – החלטות</a:t>
            </a:r>
          </a:p>
          <a:p>
            <a:pPr algn="ctr">
              <a:spcAft>
                <a:spcPts val="1000"/>
              </a:spcAft>
              <a:defRPr/>
            </a:pPr>
            <a:r>
              <a:rPr lang="he-IL" sz="1400" b="1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דיון ציבורי והכרעה בין חלופות –אסיפה ב-24.1.2012 </a:t>
            </a:r>
            <a:endParaRPr lang="he-IL" sz="2400" b="1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1" name="מחבר חץ ישר 20"/>
          <p:cNvCxnSpPr>
            <a:endCxn id="1031" idx="0"/>
          </p:cNvCxnSpPr>
          <p:nvPr/>
        </p:nvCxnSpPr>
        <p:spPr>
          <a:xfrm rot="16200000" flipH="1">
            <a:off x="2196306" y="1732757"/>
            <a:ext cx="428625" cy="39211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 rot="5400000">
            <a:off x="1071563" y="1714500"/>
            <a:ext cx="428625" cy="4286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>
            <a:cxnSpLocks noChangeShapeType="1"/>
            <a:stCxn id="1032" idx="2"/>
            <a:endCxn id="1033" idx="0"/>
          </p:cNvCxnSpPr>
          <p:nvPr/>
        </p:nvCxnSpPr>
        <p:spPr bwMode="auto">
          <a:xfrm flipH="1">
            <a:off x="869950" y="3489325"/>
            <a:ext cx="41275" cy="225425"/>
          </a:xfrm>
          <a:prstGeom prst="straightConnector1">
            <a:avLst/>
          </a:prstGeom>
          <a:noFill/>
          <a:ln w="28575" algn="ctr">
            <a:solidFill>
              <a:srgbClr val="984807"/>
            </a:solidFill>
            <a:round/>
            <a:headEnd/>
            <a:tailEnd type="arrow" w="med" len="med"/>
          </a:ln>
        </p:spPr>
      </p:cxnSp>
      <p:cxnSp>
        <p:nvCxnSpPr>
          <p:cNvPr id="28" name="מחבר חץ ישר 27"/>
          <p:cNvCxnSpPr>
            <a:stCxn id="1028" idx="2"/>
            <a:endCxn id="1030" idx="0"/>
          </p:cNvCxnSpPr>
          <p:nvPr/>
        </p:nvCxnSpPr>
        <p:spPr>
          <a:xfrm rot="5400000">
            <a:off x="4250532" y="1913731"/>
            <a:ext cx="442912" cy="15875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7" name="קבוצה 33"/>
          <p:cNvGrpSpPr>
            <a:grpSpLocks/>
          </p:cNvGrpSpPr>
          <p:nvPr/>
        </p:nvGrpSpPr>
        <p:grpSpPr bwMode="auto">
          <a:xfrm>
            <a:off x="5500688" y="1530350"/>
            <a:ext cx="1214437" cy="2684463"/>
            <a:chOff x="5500694" y="1530336"/>
            <a:chExt cx="1214446" cy="2470168"/>
          </a:xfrm>
        </p:grpSpPr>
        <p:cxnSp>
          <p:nvCxnSpPr>
            <p:cNvPr id="30" name="מחבר מרפקי 29"/>
            <p:cNvCxnSpPr>
              <a:stCxn id="1029" idx="3"/>
            </p:cNvCxnSpPr>
            <p:nvPr/>
          </p:nvCxnSpPr>
          <p:spPr>
            <a:xfrm rot="10800000" flipV="1">
              <a:off x="5500694" y="1530336"/>
              <a:ext cx="1214446" cy="184057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מחבר חץ ישר 31"/>
            <p:cNvCxnSpPr/>
            <p:nvPr/>
          </p:nvCxnSpPr>
          <p:spPr>
            <a:xfrm rot="5400000">
              <a:off x="4358433" y="2856655"/>
              <a:ext cx="2286111" cy="1587"/>
            </a:xfrm>
            <a:prstGeom prst="straightConnector1">
              <a:avLst/>
            </a:prstGeom>
            <a:ln w="28575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6" name="תיבת טקסט 2"/>
          <p:cNvSpPr txBox="1">
            <a:spLocks noChangeArrowheads="1"/>
          </p:cNvSpPr>
          <p:nvPr/>
        </p:nvSpPr>
        <p:spPr bwMode="auto">
          <a:xfrm flipH="1">
            <a:off x="5581650" y="2143125"/>
            <a:ext cx="1789113" cy="657225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he-IL" sz="14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שיוך דירות –</a:t>
            </a:r>
            <a:r>
              <a:rPr lang="he-IL" sz="1400" b="1" dirty="0" err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החלטות</a:t>
            </a:r>
            <a:endParaRPr lang="he-IL" sz="1400" b="1" dirty="0">
              <a:solidFill>
                <a:schemeClr val="tx1"/>
              </a:solidFill>
              <a:latin typeface="Arial" pitchFamily="34" charset="0"/>
              <a:ea typeface="Arial" pitchFamily="34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he-IL" sz="14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הצגה באסיפה 2.1.13</a:t>
            </a:r>
            <a:endParaRPr lang="he-IL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8" name="תיבת טקסט 2"/>
          <p:cNvSpPr txBox="1">
            <a:spLocks noChangeArrowheads="1"/>
          </p:cNvSpPr>
          <p:nvPr/>
        </p:nvSpPr>
        <p:spPr bwMode="auto">
          <a:xfrm flipH="1">
            <a:off x="6084888" y="4292600"/>
            <a:ext cx="1639887" cy="500063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he-IL" sz="1400" b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שיוך דירות - אישור בקלפי וישום</a:t>
            </a:r>
            <a:endParaRPr lang="he-IL" sz="2400" b="1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36" name="מחבר חץ ישר 35"/>
          <p:cNvCxnSpPr/>
          <p:nvPr/>
        </p:nvCxnSpPr>
        <p:spPr>
          <a:xfrm rot="5400000">
            <a:off x="6643687" y="1785938"/>
            <a:ext cx="428625" cy="28575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>
            <a:endCxn id="1035" idx="0"/>
          </p:cNvCxnSpPr>
          <p:nvPr/>
        </p:nvCxnSpPr>
        <p:spPr>
          <a:xfrm rot="16200000" flipH="1">
            <a:off x="7789863" y="1854200"/>
            <a:ext cx="428625" cy="149225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חץ ישר 39"/>
          <p:cNvCxnSpPr>
            <a:cxnSpLocks noChangeShapeType="1"/>
            <a:stCxn id="1036" idx="2"/>
          </p:cNvCxnSpPr>
          <p:nvPr/>
        </p:nvCxnSpPr>
        <p:spPr bwMode="auto">
          <a:xfrm>
            <a:off x="6477000" y="2800350"/>
            <a:ext cx="7938" cy="1471613"/>
          </a:xfrm>
          <a:prstGeom prst="straightConnector1">
            <a:avLst/>
          </a:prstGeom>
          <a:noFill/>
          <a:ln w="28575" algn="ctr">
            <a:solidFill>
              <a:srgbClr val="215968"/>
            </a:solidFill>
            <a:round/>
            <a:headEnd/>
            <a:tailEnd type="arrow" w="med" len="med"/>
          </a:ln>
        </p:spPr>
      </p:cxnSp>
      <p:cxnSp>
        <p:nvCxnSpPr>
          <p:cNvPr id="42" name="מחבר חץ ישר 41"/>
          <p:cNvCxnSpPr>
            <a:stCxn id="1035" idx="2"/>
          </p:cNvCxnSpPr>
          <p:nvPr/>
        </p:nvCxnSpPr>
        <p:spPr>
          <a:xfrm rot="5400000">
            <a:off x="7968456" y="3247232"/>
            <a:ext cx="214313" cy="635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4" name="Picture 18" descr="C:\Users\hilla.ARI-DOM\AppData\Local\Microsoft\Windows\Temporary Internet Files\Content.IE5\08R5V2X8\MC90019220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5413375"/>
            <a:ext cx="15033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תמונה 42" descr="כותרת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6143644"/>
            <a:ext cx="1928794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תיבת טקסט 2"/>
          <p:cNvSpPr txBox="1">
            <a:spLocks noChangeArrowheads="1"/>
          </p:cNvSpPr>
          <p:nvPr/>
        </p:nvSpPr>
        <p:spPr bwMode="auto">
          <a:xfrm flipH="1">
            <a:off x="1785938" y="714375"/>
            <a:ext cx="5500687" cy="714375"/>
          </a:xfrm>
          <a:prstGeom prst="rect">
            <a:avLst/>
          </a:prstGeom>
          <a:ln>
            <a:headEnd/>
            <a:tailEnd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rtl="0">
              <a:spcAft>
                <a:spcPts val="1000"/>
              </a:spcAft>
              <a:defRPr/>
            </a:pPr>
            <a:r>
              <a:rPr lang="he-IL" sz="3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צמיחה דמוגרפית</a:t>
            </a:r>
            <a:endParaRPr lang="he-IL" sz="54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" name="תיבת טקסט 2"/>
          <p:cNvSpPr txBox="1">
            <a:spLocks noChangeArrowheads="1"/>
          </p:cNvSpPr>
          <p:nvPr/>
        </p:nvSpPr>
        <p:spPr bwMode="auto">
          <a:xfrm flipH="1">
            <a:off x="4143375" y="1928813"/>
            <a:ext cx="3714750" cy="2643187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rtl="0">
              <a:spcAft>
                <a:spcPts val="1000"/>
              </a:spcAft>
              <a:defRPr/>
            </a:pP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קליטת בנים : </a:t>
            </a: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1. תקנון שלב בינים </a:t>
            </a: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לקליטת בנים</a:t>
            </a: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אסיפה 20.12</a:t>
            </a: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. </a:t>
            </a:r>
          </a:p>
          <a:p>
            <a:pPr algn="ctr" rtl="0">
              <a:spcAft>
                <a:spcPts val="1000"/>
              </a:spcAft>
              <a:defRPr/>
            </a:pP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2. הסכמי קליטה לחברות </a:t>
            </a: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ב-25.12</a:t>
            </a: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יוצגו </a:t>
            </a:r>
            <a:r>
              <a:rPr lang="he-IL" sz="1600" b="1" dirty="0" err="1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לועד</a:t>
            </a: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ההנהלה</a:t>
            </a: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 ולאחר מכן יובאו לאישור האסיפה </a:t>
            </a:r>
          </a:p>
          <a:p>
            <a:pPr algn="ctr" rtl="0">
              <a:spcAft>
                <a:spcPts val="1000"/>
              </a:spcAft>
              <a:defRPr/>
            </a:pP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3.ועדת קבלה-הכנות וקביעת נוהלי עבודה - </a:t>
            </a:r>
            <a:r>
              <a:rPr lang="he-IL" sz="16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לקראת סיום</a:t>
            </a:r>
            <a:r>
              <a:rPr lang="he-IL" sz="1600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.  </a:t>
            </a:r>
            <a:endParaRPr lang="he-IL" sz="28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" name="תיבת טקסט 2"/>
          <p:cNvSpPr txBox="1">
            <a:spLocks noChangeArrowheads="1"/>
          </p:cNvSpPr>
          <p:nvPr/>
        </p:nvSpPr>
        <p:spPr bwMode="auto">
          <a:xfrm flipH="1">
            <a:off x="1619250" y="1916113"/>
            <a:ext cx="1393825" cy="1569660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0">
              <a:spcAft>
                <a:spcPts val="1000"/>
              </a:spcAft>
            </a:pPr>
            <a:r>
              <a:rPr lang="he-IL" sz="2000" b="1" dirty="0">
                <a:solidFill>
                  <a:schemeClr val="tx1"/>
                </a:solidFill>
                <a:latin typeface="Arial" pitchFamily="34" charset="0"/>
              </a:rPr>
              <a:t>קליטה כללי –</a:t>
            </a:r>
            <a:r>
              <a:rPr lang="he-IL" sz="2000" b="1" dirty="0" err="1">
                <a:solidFill>
                  <a:schemeClr val="tx1"/>
                </a:solidFill>
                <a:latin typeface="Arial" pitchFamily="34" charset="0"/>
              </a:rPr>
              <a:t> הס</a:t>
            </a:r>
            <a:r>
              <a:rPr lang="he-IL" sz="2000" b="1" dirty="0">
                <a:solidFill>
                  <a:schemeClr val="tx1"/>
                </a:solidFill>
                <a:latin typeface="Arial" pitchFamily="34" charset="0"/>
              </a:rPr>
              <a:t>בר ודיון (מסמך עקרונות) </a:t>
            </a:r>
            <a:r>
              <a:rPr lang="he-IL" sz="1600" b="1" dirty="0">
                <a:solidFill>
                  <a:srgbClr val="FF0000"/>
                </a:solidFill>
                <a:latin typeface="Arial" pitchFamily="34" charset="0"/>
              </a:rPr>
              <a:t>אסיפה </a:t>
            </a:r>
            <a:r>
              <a:rPr lang="he-IL" sz="1600" b="1" dirty="0" smtClean="0">
                <a:solidFill>
                  <a:srgbClr val="FF0000"/>
                </a:solidFill>
                <a:latin typeface="Arial" pitchFamily="34" charset="0"/>
              </a:rPr>
              <a:t>20.12</a:t>
            </a:r>
            <a:endParaRPr lang="he-IL" sz="1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תיבת טקסט 2"/>
          <p:cNvSpPr txBox="1">
            <a:spLocks noChangeArrowheads="1"/>
          </p:cNvSpPr>
          <p:nvPr/>
        </p:nvSpPr>
        <p:spPr bwMode="auto">
          <a:xfrm flipH="1">
            <a:off x="1403348" y="4149725"/>
            <a:ext cx="1643063" cy="1754326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>
              <a:spcAft>
                <a:spcPts val="1000"/>
              </a:spcAft>
            </a:pPr>
            <a:r>
              <a:rPr lang="he-IL" b="1" dirty="0">
                <a:solidFill>
                  <a:schemeClr val="tx1"/>
                </a:solidFill>
                <a:latin typeface="Arial" pitchFamily="34" charset="0"/>
              </a:rPr>
              <a:t>קליטה כללי –</a:t>
            </a:r>
            <a:r>
              <a:rPr lang="he-IL" b="1" dirty="0" err="1">
                <a:solidFill>
                  <a:schemeClr val="tx1"/>
                </a:solidFill>
                <a:latin typeface="Arial" pitchFamily="34" charset="0"/>
              </a:rPr>
              <a:t> אי</a:t>
            </a:r>
            <a:r>
              <a:rPr lang="he-IL" b="1" dirty="0">
                <a:solidFill>
                  <a:schemeClr val="tx1"/>
                </a:solidFill>
                <a:latin typeface="Arial" pitchFamily="34" charset="0"/>
              </a:rPr>
              <a:t>שור ציבורי באסיפה, והכנת נוהל מפורט לאישור האסיפה</a:t>
            </a:r>
            <a:r>
              <a:rPr lang="he-IL" b="1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he-IL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תיבת טקסט 2"/>
          <p:cNvSpPr txBox="1">
            <a:spLocks noChangeArrowheads="1"/>
          </p:cNvSpPr>
          <p:nvPr/>
        </p:nvSpPr>
        <p:spPr bwMode="auto">
          <a:xfrm flipH="1">
            <a:off x="4929188" y="4786313"/>
            <a:ext cx="2214562" cy="1969770"/>
          </a:xfrm>
          <a:prstGeom prst="rect">
            <a:avLst/>
          </a:prstGeom>
          <a:ln w="127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>
              <a:spcAft>
                <a:spcPts val="1000"/>
              </a:spcAft>
              <a:defRPr/>
            </a:pPr>
            <a:r>
              <a:rPr lang="he-IL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קליטת בנים - יישום (מנהלת פרויקט </a:t>
            </a:r>
            <a:r>
              <a:rPr lang="he-IL" b="1" dirty="0" err="1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ופרויקטור</a:t>
            </a:r>
            <a:r>
              <a:rPr lang="he-IL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) </a:t>
            </a:r>
            <a:r>
              <a:rPr lang="he-IL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–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עד סוף ינואר 2013. </a:t>
            </a:r>
            <a:r>
              <a:rPr lang="he-IL" b="1" dirty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בחירת </a:t>
            </a:r>
            <a:r>
              <a:rPr lang="he-IL" b="1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</a:rPr>
              <a:t>דגמים-</a:t>
            </a:r>
            <a:r>
              <a:rPr lang="he-IL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he-IL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מרץ 2013</a:t>
            </a:r>
            <a:endParaRPr lang="he-IL" sz="3200" b="1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7" name="מחבר חץ ישר 6"/>
          <p:cNvCxnSpPr/>
          <p:nvPr/>
        </p:nvCxnSpPr>
        <p:spPr>
          <a:xfrm>
            <a:off x="5357813" y="1428750"/>
            <a:ext cx="500062" cy="500063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rot="5400000">
            <a:off x="2500312" y="1428751"/>
            <a:ext cx="500063" cy="50006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>
            <a:cxnSpLocks noChangeShapeType="1"/>
            <a:stCxn id="4" idx="2"/>
          </p:cNvCxnSpPr>
          <p:nvPr/>
        </p:nvCxnSpPr>
        <p:spPr bwMode="auto">
          <a:xfrm rot="5400000">
            <a:off x="1938944" y="3751869"/>
            <a:ext cx="643315" cy="111123"/>
          </a:xfrm>
          <a:prstGeom prst="straightConnector1">
            <a:avLst/>
          </a:prstGeom>
          <a:noFill/>
          <a:ln w="28575" algn="ctr">
            <a:solidFill>
              <a:srgbClr val="984807"/>
            </a:solidFill>
            <a:round/>
            <a:headEnd/>
            <a:tailEnd type="arrow" w="med" len="med"/>
          </a:ln>
        </p:spPr>
      </p:cxnSp>
      <p:cxnSp>
        <p:nvCxnSpPr>
          <p:cNvPr id="15" name="מחבר חץ ישר 14"/>
          <p:cNvCxnSpPr>
            <a:stCxn id="3" idx="2"/>
          </p:cNvCxnSpPr>
          <p:nvPr/>
        </p:nvCxnSpPr>
        <p:spPr>
          <a:xfrm rot="5400000">
            <a:off x="5894388" y="4679950"/>
            <a:ext cx="214312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135</Words>
  <Application>Microsoft Office PowerPoint</Application>
  <PresentationFormat>‫הצגה על המסך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Calibri</vt:lpstr>
      <vt:lpstr>Arial</vt:lpstr>
      <vt:lpstr>Times New Roman</vt:lpstr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Hilla2</dc:creator>
  <cp:lastModifiedBy>Hilla2</cp:lastModifiedBy>
  <cp:revision>22</cp:revision>
  <dcterms:created xsi:type="dcterms:W3CDTF">2012-12-20T05:08:34Z</dcterms:created>
  <dcterms:modified xsi:type="dcterms:W3CDTF">2012-12-20T09:47:11Z</dcterms:modified>
</cp:coreProperties>
</file>